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ОЭКМ в волноводных структурах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ОЭКМ в волноводных структурах</a:t>
            </a:r>
          </a:p>
        </p:txBody>
      </p:sp>
      <p:sp>
        <p:nvSpPr>
          <p:cNvPr id="153" name="Подзаголовок презентаци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208" name="phi_45.0_TE.png" descr="phi_45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hi_45.0_TM.png" descr="phi_45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φ = 45 ψ = 0"/>
          <p:cNvSpPr txBox="1"/>
          <p:nvPr/>
        </p:nvSpPr>
        <p:spPr>
          <a:xfrm>
            <a:off x="11270510" y="1770316"/>
            <a:ext cx="3134918" cy="210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φ = 45 ψ = 0</a:t>
            </a:r>
          </a:p>
        </p:txBody>
      </p:sp>
      <p:sp>
        <p:nvSpPr>
          <p:cNvPr id="211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212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215" name="phi_60.0_TE.png" descr="phi_60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hi_60.0_TM.png" descr="phi_60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φ = 60…"/>
          <p:cNvSpPr txBox="1"/>
          <p:nvPr/>
        </p:nvSpPr>
        <p:spPr>
          <a:xfrm>
            <a:off x="11270510" y="1262316"/>
            <a:ext cx="3134918" cy="31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φ = 60</a:t>
            </a:r>
          </a:p>
          <a:p>
            <a: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ψ = 0</a:t>
            </a:r>
          </a:p>
          <a:p>
            <a: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sp>
        <p:nvSpPr>
          <p:cNvPr id="218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219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222" name="phi_75.0_TE.png" descr="phi_75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hi_75.0_TM.png" descr="phi_75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φ = 75 ψ = 0"/>
          <p:cNvSpPr txBox="1"/>
          <p:nvPr/>
        </p:nvSpPr>
        <p:spPr>
          <a:xfrm>
            <a:off x="11270510" y="1770316"/>
            <a:ext cx="3134918" cy="210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φ = 75 ψ = 0</a:t>
            </a:r>
          </a:p>
        </p:txBody>
      </p:sp>
      <p:sp>
        <p:nvSpPr>
          <p:cNvPr id="225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226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Зависимость z компоненты Torque от угла φ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>
            <a:lvl1pPr defTabSz="2292038">
              <a:defRPr spc="-159" sz="7990"/>
            </a:lvl1pPr>
          </a:lstStyle>
          <a:p>
            <a:pPr/>
            <a:r>
              <a:t>Зависимость z компоненты Torque от угла φ</a:t>
            </a:r>
          </a:p>
        </p:txBody>
      </p:sp>
      <p:pic>
        <p:nvPicPr>
          <p:cNvPr id="229" name="ещкйгу.png" descr="ещкйгу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49577" y="3224360"/>
            <a:ext cx="19484978" cy="1001610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ψ - угол между направлением внешнего магнитного поля в плоскости ху и осью х. Компоненты х и у равны 0."/>
          <p:cNvSpPr txBox="1"/>
          <p:nvPr/>
        </p:nvSpPr>
        <p:spPr>
          <a:xfrm>
            <a:off x="1291475" y="2156538"/>
            <a:ext cx="17701204" cy="1078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ψ - угол между направлением внешнего магнитного поля в плоскости ху и осью х. Компоненты х и у равны 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Зависимость z компоненты Torque от углов φ и ψ"/>
          <p:cNvSpPr txBox="1"/>
          <p:nvPr>
            <p:ph type="title"/>
          </p:nvPr>
        </p:nvSpPr>
        <p:spPr>
          <a:xfrm>
            <a:off x="1206500" y="444500"/>
            <a:ext cx="21971000" cy="1433163"/>
          </a:xfrm>
          <a:prstGeom prst="rect">
            <a:avLst/>
          </a:prstGeom>
        </p:spPr>
        <p:txBody>
          <a:bodyPr/>
          <a:lstStyle>
            <a:lvl1pPr defTabSz="2072588">
              <a:defRPr spc="-144" sz="7225"/>
            </a:lvl1pPr>
          </a:lstStyle>
          <a:p>
            <a:pPr/>
            <a:r>
              <a:t>Зависимость z компоненты Torque от углов φ и ψ</a:t>
            </a:r>
          </a:p>
        </p:txBody>
      </p:sp>
      <p:sp>
        <p:nvSpPr>
          <p:cNvPr id="233" name="ОЭКМ от волноводной моды"/>
          <p:cNvSpPr txBox="1"/>
          <p:nvPr>
            <p:ph type="body" idx="21"/>
          </p:nvPr>
        </p:nvSpPr>
        <p:spPr>
          <a:xfrm>
            <a:off x="1206500" y="18649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ОЭКМ от волноводной моды</a:t>
            </a:r>
          </a:p>
        </p:txBody>
      </p:sp>
      <p:pic>
        <p:nvPicPr>
          <p:cNvPr id="234" name="heat_phi_psi.png" descr="heat_phi_psi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07040" y="2973812"/>
            <a:ext cx="22969884" cy="9742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Зависимость z компоненты Torque от углов φ и ψ"/>
          <p:cNvSpPr txBox="1"/>
          <p:nvPr>
            <p:ph type="title"/>
          </p:nvPr>
        </p:nvSpPr>
        <p:spPr>
          <a:xfrm>
            <a:off x="1206500" y="444500"/>
            <a:ext cx="21971000" cy="1433163"/>
          </a:xfrm>
          <a:prstGeom prst="rect">
            <a:avLst/>
          </a:prstGeom>
        </p:spPr>
        <p:txBody>
          <a:bodyPr/>
          <a:lstStyle>
            <a:lvl1pPr defTabSz="2072588">
              <a:defRPr spc="-144" sz="7225"/>
            </a:lvl1pPr>
          </a:lstStyle>
          <a:p>
            <a:pPr/>
            <a:r>
              <a:t>Зависимость z компоненты Torque от углов φ и ψ</a:t>
            </a:r>
          </a:p>
        </p:txBody>
      </p:sp>
      <p:sp>
        <p:nvSpPr>
          <p:cNvPr id="237" name="ОЭКМ от света"/>
          <p:cNvSpPr txBox="1"/>
          <p:nvPr>
            <p:ph type="body" idx="21"/>
          </p:nvPr>
        </p:nvSpPr>
        <p:spPr>
          <a:xfrm>
            <a:off x="1206500" y="18649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ОЭКМ от света</a:t>
            </a:r>
          </a:p>
        </p:txBody>
      </p:sp>
      <p:pic>
        <p:nvPicPr>
          <p:cNvPr id="23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961" y="3044686"/>
            <a:ext cx="23022078" cy="9859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Сравнение с прошлыми результатами"/>
          <p:cNvSpPr txBox="1"/>
          <p:nvPr>
            <p:ph type="title"/>
          </p:nvPr>
        </p:nvSpPr>
        <p:spPr>
          <a:xfrm>
            <a:off x="1079500" y="381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Сравнение с прошлыми результатами </a:t>
            </a:r>
          </a:p>
        </p:txBody>
      </p:sp>
      <p:sp>
        <p:nvSpPr>
          <p:cNvPr id="241" name="Из доклада Дениса на семинаре"/>
          <p:cNvSpPr txBox="1"/>
          <p:nvPr>
            <p:ph type="body" idx="21"/>
          </p:nvPr>
        </p:nvSpPr>
        <p:spPr>
          <a:xfrm>
            <a:off x="1206500" y="14839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Из доклада Дениса на семинаре</a:t>
            </a:r>
          </a:p>
        </p:txBody>
      </p:sp>
      <p:pic>
        <p:nvPicPr>
          <p:cNvPr id="24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3600" y="2400300"/>
            <a:ext cx="11248900" cy="4743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6249" y="7181873"/>
            <a:ext cx="11003600" cy="621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744" y="2431441"/>
            <a:ext cx="8952467" cy="559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0" t="761" r="0" b="761"/>
          <a:stretch>
            <a:fillRect/>
          </a:stretch>
        </p:blipFill>
        <p:spPr>
          <a:xfrm>
            <a:off x="2956125" y="8010351"/>
            <a:ext cx="5889578" cy="5491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Центральный слой - ЖИГ толщиной 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Центральный слой - ЖИГ толщиной d</a:t>
            </a:r>
          </a:p>
          <a:p>
            <a:pPr/>
            <a:r>
              <a:t> k лежит в плоскости xz </a:t>
            </a:r>
          </a:p>
        </p:txBody>
      </p:sp>
      <p:pic>
        <p:nvPicPr>
          <p:cNvPr id="157" name="Тарелка пасты папарделле с зелёным маслом из петрушки, жареным фундуком и стружкой сыра пармезан" descr="Тарелка пасты папарделле с зелёным маслом из петрушки, жареным фундуком и стружкой сыра пармезан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3352" r="0" b="3352"/>
          <a:stretch>
            <a:fillRect/>
          </a:stretch>
        </p:blipFill>
        <p:spPr>
          <a:xfrm>
            <a:off x="12678171" y="542862"/>
            <a:ext cx="9944532" cy="12630275"/>
          </a:xfrm>
          <a:prstGeom prst="rect">
            <a:avLst/>
          </a:prstGeom>
        </p:spPr>
      </p:pic>
      <p:sp>
        <p:nvSpPr>
          <p:cNvPr id="158" name="Постановка зада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Постановка задачи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ешение модовых уравнений"/>
          <p:cNvSpPr txBox="1"/>
          <p:nvPr>
            <p:ph type="title"/>
          </p:nvPr>
        </p:nvSpPr>
        <p:spPr>
          <a:xfrm>
            <a:off x="1206500" y="825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Решение модовых уравнений</a:t>
            </a:r>
          </a:p>
        </p:txBody>
      </p:sp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95236">
            <a:off x="854505" y="6825946"/>
            <a:ext cx="10030066" cy="13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823" y="5541993"/>
            <a:ext cx="9937984" cy="109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544" y="10648905"/>
            <a:ext cx="8664724" cy="138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8978" y="8812766"/>
            <a:ext cx="4350590" cy="160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Уравнение"/>
          <p:cNvSpPr txBox="1"/>
          <p:nvPr/>
        </p:nvSpPr>
        <p:spPr>
          <a:xfrm>
            <a:off x="3426598" y="3644117"/>
            <a:ext cx="4411945" cy="7664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6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sSub>
                    <m:e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6400"/>
          </a:p>
        </p:txBody>
      </p:sp>
      <p:pic>
        <p:nvPicPr>
          <p:cNvPr id="166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75964" y="2383476"/>
            <a:ext cx="12689881" cy="533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07068" y="7650705"/>
            <a:ext cx="12849873" cy="533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Вид по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 полей</a:t>
            </a:r>
          </a:p>
        </p:txBody>
      </p:sp>
      <p:sp>
        <p:nvSpPr>
          <p:cNvPr id="170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Уравнение"/>
          <p:cNvSpPr txBox="1"/>
          <p:nvPr/>
        </p:nvSpPr>
        <p:spPr>
          <a:xfrm>
            <a:off x="2116315" y="4716495"/>
            <a:ext cx="9250775" cy="19057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C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6100">
              <a:solidFill>
                <a:srgbClr val="5E5E5E"/>
              </a:solidFill>
            </a:endParaRPr>
          </a:p>
        </p:txBody>
      </p:sp>
      <p:sp>
        <p:nvSpPr>
          <p:cNvPr id="172" name="Уравнение"/>
          <p:cNvSpPr txBox="1"/>
          <p:nvPr/>
        </p:nvSpPr>
        <p:spPr>
          <a:xfrm>
            <a:off x="12769705" y="7018275"/>
            <a:ext cx="10488707" cy="23822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β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6100">
              <a:solidFill>
                <a:srgbClr val="5E5E5E"/>
              </a:solidFill>
            </a:endParaRPr>
          </a:p>
        </p:txBody>
      </p:sp>
      <p:sp>
        <p:nvSpPr>
          <p:cNvPr id="173" name="Уравнение"/>
          <p:cNvSpPr txBox="1"/>
          <p:nvPr/>
        </p:nvSpPr>
        <p:spPr>
          <a:xfrm>
            <a:off x="12883175" y="4478275"/>
            <a:ext cx="10729677" cy="23822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6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xmlns:a="http://schemas.openxmlformats.org/drawingml/2006/main"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6100">
              <a:solidFill>
                <a:srgbClr val="5E5E5E"/>
              </a:solidFill>
            </a:endParaRPr>
          </a:p>
        </p:txBody>
      </p: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230" y="7578888"/>
            <a:ext cx="9131128" cy="624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ЭК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ОЭКМ</a:t>
            </a:r>
          </a:p>
        </p:txBody>
      </p:sp>
      <p:sp>
        <p:nvSpPr>
          <p:cNvPr id="177" name="Уравнение"/>
          <p:cNvSpPr txBox="1"/>
          <p:nvPr/>
        </p:nvSpPr>
        <p:spPr>
          <a:xfrm>
            <a:off x="1558793" y="3273348"/>
            <a:ext cx="4849407" cy="11533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8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sSub>
                    <m:e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b>
                    <m:e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8400">
              <a:solidFill>
                <a:srgbClr val="5E5E5E"/>
              </a:solidFill>
            </a:endParaRPr>
          </a:p>
        </p:txBody>
      </p:sp>
      <p:sp>
        <p:nvSpPr>
          <p:cNvPr id="178" name="Уравнение"/>
          <p:cNvSpPr txBox="1"/>
          <p:nvPr/>
        </p:nvSpPr>
        <p:spPr>
          <a:xfrm>
            <a:off x="10120463" y="3067504"/>
            <a:ext cx="4845554" cy="11309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limUpp>
                        <m:e>
                          <m:r>
                            <a:rPr xmlns:a="http://schemas.openxmlformats.org/drawingml/2006/main"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lim>
                          <m:r>
                            <a:rPr xmlns:a="http://schemas.openxmlformats.org/drawingml/2006/main"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⃗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6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limUpp>
                        <m:e>
                          <m:r>
                            <a:rPr xmlns:a="http://schemas.openxmlformats.org/drawingml/2006/main"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lim>
                          <m:r>
                            <a:rPr xmlns:a="http://schemas.openxmlformats.org/drawingml/2006/main"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⃗</m:t>
                          </m:r>
                        </m:lim>
                      </m:limUpp>
                    </m:sub>
                  </m:sSub>
                  <m:r>
                    <a:rPr xmlns:a="http://schemas.openxmlformats.org/drawingml/2006/main" sz="67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6700">
              <a:solidFill>
                <a:srgbClr val="5E5E5E"/>
              </a:solidFill>
            </a:endParaRPr>
          </a:p>
        </p:txBody>
      </p:sp>
      <p:sp>
        <p:nvSpPr>
          <p:cNvPr id="179" name="Уравнение"/>
          <p:cNvSpPr txBox="1"/>
          <p:nvPr/>
        </p:nvSpPr>
        <p:spPr>
          <a:xfrm>
            <a:off x="18678281" y="3333831"/>
            <a:ext cx="3643760" cy="10324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75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bSup>
                    <m:e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bSup>
                </m:oMath>
              </m:oMathPara>
            </a14:m>
            <a:endParaRPr sz="7500">
              <a:solidFill>
                <a:srgbClr val="5E5E5E"/>
              </a:solidFill>
            </a:endParaRPr>
          </a:p>
        </p:txBody>
      </p:sp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400" y="6483283"/>
            <a:ext cx="23360349" cy="2500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араметры расчё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Параметры расчётов</a:t>
            </a:r>
          </a:p>
        </p:txBody>
      </p:sp>
      <p:sp>
        <p:nvSpPr>
          <p:cNvPr id="183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d = 0.3 mkm; n0 = 1.5; n1 = sqrt(5.5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 = 0.3 mkm; n0 = 1.5; n1 = sqrt(5.5)</a:t>
            </a:r>
          </a:p>
          <a:p>
            <a:pPr/>
            <a:r>
              <a:t>g1 = 107145; g2 = 59525; g3 = 14880</a:t>
            </a:r>
          </a:p>
          <a:p>
            <a:pPr/>
            <a:r>
              <a:t>lambda  = 1 mkm; m3 = 0.001 (m1 и m2 от 0 до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187" name="phi_0.0_TE.png" descr="phi_0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hi_0.0_TM.png" descr="phi_0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φ = 0 ψ = 0"/>
          <p:cNvSpPr txBox="1"/>
          <p:nvPr/>
        </p:nvSpPr>
        <p:spPr>
          <a:xfrm>
            <a:off x="11270510" y="1770316"/>
            <a:ext cx="2352924" cy="210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φ = 0 ψ = 0 </a:t>
            </a:r>
          </a:p>
        </p:txBody>
      </p:sp>
      <p:sp>
        <p:nvSpPr>
          <p:cNvPr id="190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191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194" name="phi_15.0_TE.png" descr="phi_15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hi_15.0_TM.png" descr="phi_15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φ = 15 ψ = 0"/>
          <p:cNvSpPr txBox="1"/>
          <p:nvPr/>
        </p:nvSpPr>
        <p:spPr>
          <a:xfrm>
            <a:off x="11270510" y="1770316"/>
            <a:ext cx="3134918" cy="210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φ = 15 ψ = 0</a:t>
            </a:r>
          </a:p>
        </p:txBody>
      </p:sp>
      <p:sp>
        <p:nvSpPr>
          <p:cNvPr id="197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198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Расчеты"/>
          <p:cNvSpPr txBox="1"/>
          <p:nvPr>
            <p:ph type="title"/>
          </p:nvPr>
        </p:nvSpPr>
        <p:spPr>
          <a:xfrm>
            <a:off x="1206500" y="444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Расчеты </a:t>
            </a:r>
          </a:p>
        </p:txBody>
      </p:sp>
      <p:pic>
        <p:nvPicPr>
          <p:cNvPr id="201" name="phi_30.0_TE.png" descr="phi_30.0_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0379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hi_30.0_TM.png" descr="phi_30.0_T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6896" y="2603833"/>
            <a:ext cx="13716001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φ = 30 ψ = 0"/>
          <p:cNvSpPr txBox="1"/>
          <p:nvPr/>
        </p:nvSpPr>
        <p:spPr>
          <a:xfrm>
            <a:off x="11270510" y="1262316"/>
            <a:ext cx="3134918" cy="31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φ = 30 ψ = 0</a:t>
            </a:r>
          </a:p>
          <a:p>
            <a: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sp>
        <p:nvSpPr>
          <p:cNvPr id="204" name="TM"/>
          <p:cNvSpPr txBox="1"/>
          <p:nvPr/>
        </p:nvSpPr>
        <p:spPr>
          <a:xfrm>
            <a:off x="5630673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TM </a:t>
            </a:r>
          </a:p>
        </p:txBody>
      </p:sp>
      <p:sp>
        <p:nvSpPr>
          <p:cNvPr id="205" name="TE"/>
          <p:cNvSpPr txBox="1"/>
          <p:nvPr/>
        </p:nvSpPr>
        <p:spPr>
          <a:xfrm>
            <a:off x="17692341" y="2278316"/>
            <a:ext cx="2352924" cy="1088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